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59" r:id="rId4"/>
    <p:sldId id="275" r:id="rId5"/>
    <p:sldId id="279" r:id="rId6"/>
    <p:sldId id="273" r:id="rId7"/>
    <p:sldId id="274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Microsoft YaHei"/>
        <a:ea typeface="Microsoft YaHei"/>
        <a:cs typeface="Microsoft YaHei"/>
        <a:sym typeface="Microsoft YaHei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Microsoft YaHei"/>
        <a:ea typeface="Microsoft YaHei"/>
        <a:cs typeface="Microsoft YaHei"/>
        <a:sym typeface="Microsoft YaHei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Microsoft YaHei"/>
        <a:ea typeface="Microsoft YaHei"/>
        <a:cs typeface="Microsoft YaHei"/>
        <a:sym typeface="Microsoft YaHei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Microsoft YaHei"/>
        <a:ea typeface="Microsoft YaHei"/>
        <a:cs typeface="Microsoft YaHei"/>
        <a:sym typeface="Microsoft YaHei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Microsoft YaHei"/>
        <a:ea typeface="Microsoft YaHei"/>
        <a:cs typeface="Microsoft YaHei"/>
        <a:sym typeface="Microsoft YaHei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Microsoft YaHei"/>
        <a:ea typeface="Microsoft YaHei"/>
        <a:cs typeface="Microsoft YaHei"/>
        <a:sym typeface="Microsoft YaHei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Microsoft YaHei"/>
        <a:ea typeface="Microsoft YaHei"/>
        <a:cs typeface="Microsoft YaHei"/>
        <a:sym typeface="Microsoft YaHei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Microsoft YaHei"/>
        <a:ea typeface="Microsoft YaHei"/>
        <a:cs typeface="Microsoft YaHei"/>
        <a:sym typeface="Microsoft YaHei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Microsoft YaHei"/>
        <a:ea typeface="Microsoft YaHei"/>
        <a:cs typeface="Microsoft YaHei"/>
        <a:sym typeface="Microsoft YaHe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1508"/>
    <a:srgbClr val="FFFFFF"/>
    <a:srgbClr val="EF8F01"/>
    <a:srgbClr val="000000"/>
    <a:srgbClr val="4D1C8A"/>
    <a:srgbClr val="FF9900"/>
    <a:srgbClr val="012EC8"/>
    <a:srgbClr val="4F1C8D"/>
    <a:srgbClr val="012ECC"/>
    <a:srgbClr val="8E17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Microsoft YaHei"/>
          <a:ea typeface="Microsoft YaHei"/>
          <a:cs typeface="Microsoft YaHe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Microsoft YaHei"/>
          <a:ea typeface="Microsoft YaHei"/>
          <a:cs typeface="Microsoft YaHei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Microsoft YaHei"/>
          <a:ea typeface="Microsoft YaHei"/>
          <a:cs typeface="Microsoft YaHei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Microsoft YaHei"/>
          <a:ea typeface="Microsoft YaHei"/>
          <a:cs typeface="Microsoft YaHe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Microsoft YaHei"/>
          <a:ea typeface="Microsoft YaHei"/>
          <a:cs typeface="Microsoft YaHe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Microsoft YaHei"/>
          <a:ea typeface="Microsoft YaHei"/>
          <a:cs typeface="Microsoft YaHei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Microsoft YaHei"/>
          <a:ea typeface="Microsoft YaHei"/>
          <a:cs typeface="Microsoft YaHei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Microsoft YaHei"/>
          <a:ea typeface="Microsoft YaHei"/>
          <a:cs typeface="Microsoft YaHe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38" autoAdjust="0"/>
    <p:restoredTop sz="94628"/>
  </p:normalViewPr>
  <p:slideViewPr>
    <p:cSldViewPr snapToGrid="0">
      <p:cViewPr>
        <p:scale>
          <a:sx n="60" d="100"/>
          <a:sy n="60" d="100"/>
        </p:scale>
        <p:origin x="4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g>
</file>

<file path=ppt/media/image10.jpg>
</file>

<file path=ppt/media/image11.png>
</file>

<file path=ppt/media/image12.jp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Microsoft YaHei"/>
        <a:ea typeface="Microsoft YaHei"/>
        <a:cs typeface="Microsoft YaHei"/>
        <a:sym typeface="Microsoft YaHei"/>
      </a:defRPr>
    </a:lvl1pPr>
    <a:lvl2pPr indent="228600" defTabSz="457200" latinLnBrk="0">
      <a:lnSpc>
        <a:spcPct val="117999"/>
      </a:lnSpc>
      <a:defRPr sz="2200">
        <a:latin typeface="Microsoft YaHei"/>
        <a:ea typeface="Microsoft YaHei"/>
        <a:cs typeface="Microsoft YaHei"/>
        <a:sym typeface="Microsoft YaHei"/>
      </a:defRPr>
    </a:lvl2pPr>
    <a:lvl3pPr indent="457200" defTabSz="457200" latinLnBrk="0">
      <a:lnSpc>
        <a:spcPct val="117999"/>
      </a:lnSpc>
      <a:defRPr sz="2200">
        <a:latin typeface="Microsoft YaHei"/>
        <a:ea typeface="Microsoft YaHei"/>
        <a:cs typeface="Microsoft YaHei"/>
        <a:sym typeface="Microsoft YaHei"/>
      </a:defRPr>
    </a:lvl3pPr>
    <a:lvl4pPr indent="685800" defTabSz="457200" latinLnBrk="0">
      <a:lnSpc>
        <a:spcPct val="117999"/>
      </a:lnSpc>
      <a:defRPr sz="2200">
        <a:latin typeface="Microsoft YaHei"/>
        <a:ea typeface="Microsoft YaHei"/>
        <a:cs typeface="Microsoft YaHei"/>
        <a:sym typeface="Microsoft YaHei"/>
      </a:defRPr>
    </a:lvl4pPr>
    <a:lvl5pPr indent="914400" defTabSz="457200" latinLnBrk="0">
      <a:lnSpc>
        <a:spcPct val="117999"/>
      </a:lnSpc>
      <a:defRPr sz="2200">
        <a:latin typeface="Microsoft YaHei"/>
        <a:ea typeface="Microsoft YaHei"/>
        <a:cs typeface="Microsoft YaHei"/>
        <a:sym typeface="Microsoft YaHei"/>
      </a:defRPr>
    </a:lvl5pPr>
    <a:lvl6pPr indent="1143000" defTabSz="457200" latinLnBrk="0">
      <a:lnSpc>
        <a:spcPct val="117999"/>
      </a:lnSpc>
      <a:defRPr sz="2200">
        <a:latin typeface="Microsoft YaHei"/>
        <a:ea typeface="Microsoft YaHei"/>
        <a:cs typeface="Microsoft YaHei"/>
        <a:sym typeface="Microsoft YaHei"/>
      </a:defRPr>
    </a:lvl6pPr>
    <a:lvl7pPr indent="1371600" defTabSz="457200" latinLnBrk="0">
      <a:lnSpc>
        <a:spcPct val="117999"/>
      </a:lnSpc>
      <a:defRPr sz="2200">
        <a:latin typeface="Microsoft YaHei"/>
        <a:ea typeface="Microsoft YaHei"/>
        <a:cs typeface="Microsoft YaHei"/>
        <a:sym typeface="Microsoft YaHei"/>
      </a:defRPr>
    </a:lvl7pPr>
    <a:lvl8pPr indent="1600200" defTabSz="457200" latinLnBrk="0">
      <a:lnSpc>
        <a:spcPct val="117999"/>
      </a:lnSpc>
      <a:defRPr sz="2200">
        <a:latin typeface="Microsoft YaHei"/>
        <a:ea typeface="Microsoft YaHei"/>
        <a:cs typeface="Microsoft YaHei"/>
        <a:sym typeface="Microsoft YaHei"/>
      </a:defRPr>
    </a:lvl8pPr>
    <a:lvl9pPr indent="1828800" defTabSz="457200" latinLnBrk="0">
      <a:lnSpc>
        <a:spcPct val="117999"/>
      </a:lnSpc>
      <a:defRPr sz="2200">
        <a:latin typeface="Microsoft YaHei"/>
        <a:ea typeface="Microsoft YaHei"/>
        <a:cs typeface="Microsoft YaHei"/>
        <a:sym typeface="Microsoft YaHe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Cover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8" name="Shape 33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700"/>
            </a:lvl1pPr>
          </a:lstStyle>
          <a:p>
            <a:r>
              <a:t>Platform Techniques 2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9" name="Shape 2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700"/>
            </a:lvl1pPr>
          </a:lstStyle>
          <a:p>
            <a:r>
              <a:t>Service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37" name="Shape 43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700"/>
            </a:lvl1pPr>
          </a:lstStyle>
          <a:p>
            <a:r>
              <a:t>Business Model Sketch Map</a:t>
            </a:r>
          </a:p>
        </p:txBody>
      </p:sp>
    </p:spTree>
    <p:extLst>
      <p:ext uri="{BB962C8B-B14F-4D97-AF65-F5344CB8AC3E}">
        <p14:creationId xmlns:p14="http://schemas.microsoft.com/office/powerpoint/2010/main" val="1947283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Shape 49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1" name="Shape 49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700"/>
            </a:lvl1pPr>
          </a:lstStyle>
          <a:p>
            <a:r>
              <a:t>Experience Management System How to get</a:t>
            </a:r>
          </a:p>
        </p:txBody>
      </p:sp>
    </p:spTree>
    <p:extLst>
      <p:ext uri="{BB962C8B-B14F-4D97-AF65-F5344CB8AC3E}">
        <p14:creationId xmlns:p14="http://schemas.microsoft.com/office/powerpoint/2010/main" val="280891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58" name="Shape 6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700"/>
            </a:lvl1pPr>
          </a:lstStyle>
          <a:p>
            <a:r>
              <a:rPr dirty="0"/>
              <a:t>Behind the Story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Shape 66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65" name="Shape 6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End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bg>
      <p:bgPr>
        <a:gradFill flip="none" rotWithShape="1">
          <a:gsLst>
            <a:gs pos="0">
              <a:srgbClr val="000101"/>
            </a:gs>
            <a:gs pos="100000">
              <a:srgbClr val="001D2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r>
              <a:t>演示文稿标题</a:t>
            </a:r>
          </a:p>
        </p:txBody>
      </p:sp>
      <p:sp>
        <p:nvSpPr>
          <p:cNvPr id="12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792479">
              <a:spcBef>
                <a:spcPts val="0"/>
              </a:spcBef>
              <a:buClrTx/>
              <a:buSzTx/>
              <a:buNone/>
              <a:defRPr sz="3359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作者和日期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>
            <a:spLocks noGrp="1"/>
          </p:cNvSpPr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幻灯片副标题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幻灯片副标题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513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b="1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  <a:sym typeface="Helvetica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b="1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  <a:sym typeface="Helvetica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b="1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  <a:sym typeface="Helvetica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b="1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  <a:sym typeface="Helvetica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b="1" spc="-252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Helvetica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Helvetica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Helvetica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Helvetica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b="1" spc="-448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事实信息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784225">
              <a:spcBef>
                <a:spcPts val="0"/>
              </a:spcBef>
              <a:buClrTx/>
              <a:buSzTx/>
              <a:buNone/>
              <a:defRPr sz="4180" b="1">
                <a:solidFill>
                  <a:srgbClr val="D5D5D5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Helvetica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Helvetica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Helvetica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Helvetica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b="1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>
            <a:spLocks noGrp="1"/>
          </p:cNvSpPr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908252162_2439x1626.jpg"/>
          <p:cNvSpPr>
            <a:spLocks noGrp="1"/>
          </p:cNvSpPr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579215462_1440x2158.jpg"/>
          <p:cNvSpPr>
            <a:spLocks noGrp="1"/>
          </p:cNvSpPr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3111" y="13116306"/>
            <a:ext cx="425078" cy="431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Helvetica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Helvetica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Helvetica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Helvetica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Helvetica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Helvetica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Helvetica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Helvetica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1" i="0" u="none" strike="noStrike" cap="none" spc="-252" baseline="0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Microsoft YaHei"/>
          <a:ea typeface="Microsoft YaHei"/>
          <a:cs typeface="Microsoft YaHei"/>
          <a:sym typeface="Microsoft YaHei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icrosoft YaHe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816DCF2C-410E-4A1B-9180-A729E6F879D3}"/>
              </a:ext>
            </a:extLst>
          </p:cNvPr>
          <p:cNvSpPr/>
          <p:nvPr/>
        </p:nvSpPr>
        <p:spPr>
          <a:xfrm>
            <a:off x="0" y="-44450"/>
            <a:ext cx="24384000" cy="13716000"/>
          </a:xfrm>
          <a:prstGeom prst="rect">
            <a:avLst/>
          </a:prstGeom>
          <a:solidFill>
            <a:srgbClr val="000000">
              <a:alpha val="6984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21212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2" name="在Web2.0的世界里，直播已成为大众茶余饭后的重要娱乐活动，这也使直播这个赛道孵化出数不胜数的亿万富翁。随着Web3.0的时代到来，传统的直播平台与功能并不能满足Web3.0的用户与观众。">
            <a:extLst>
              <a:ext uri="{FF2B5EF4-FFF2-40B4-BE49-F238E27FC236}">
                <a16:creationId xmlns:a16="http://schemas.microsoft.com/office/drawing/2014/main" id="{60A079C9-DD6F-9691-F02E-36713FF612D6}"/>
              </a:ext>
            </a:extLst>
          </p:cNvPr>
          <p:cNvSpPr txBox="1"/>
          <p:nvPr/>
        </p:nvSpPr>
        <p:spPr>
          <a:xfrm>
            <a:off x="9588310" y="7537450"/>
            <a:ext cx="12687686" cy="849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marR="457200" algn="just" defTabSz="266700">
              <a:lnSpc>
                <a:spcPct val="150000"/>
              </a:lnSpc>
              <a:defRPr sz="2500">
                <a:solidFill>
                  <a:srgbClr val="FFFFFF"/>
                </a:solidFill>
              </a:defRPr>
            </a:pPr>
            <a:r>
              <a:rPr lang="en-US" altLang="zh-CN" sz="3600" b="1" dirty="0">
                <a:latin typeface="+mn-lt"/>
                <a:ea typeface="+mn-ea"/>
                <a:cs typeface="+mn-cs"/>
                <a:sym typeface="Helvetica"/>
              </a:rPr>
              <a:t>The Exclusive Web 3.0 Live-Streaming Service Platform</a:t>
            </a:r>
            <a:endParaRPr sz="3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63DFF54-0757-4F26-8818-667175BB14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8032" y="5461089"/>
            <a:ext cx="8507936" cy="143492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">
            <a:extLst>
              <a:ext uri="{FF2B5EF4-FFF2-40B4-BE49-F238E27FC236}">
                <a16:creationId xmlns:a16="http://schemas.microsoft.com/office/drawing/2014/main" id="{ACF37A6D-3379-4180-B886-141F7D1FC100}"/>
              </a:ext>
            </a:extLst>
          </p:cNvPr>
          <p:cNvSpPr/>
          <p:nvPr/>
        </p:nvSpPr>
        <p:spPr>
          <a:xfrm>
            <a:off x="0" y="8222"/>
            <a:ext cx="24384000" cy="13716000"/>
          </a:xfrm>
          <a:prstGeom prst="rect">
            <a:avLst/>
          </a:prstGeom>
          <a:solidFill>
            <a:srgbClr val="000000">
              <a:alpha val="6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21212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b="1" dirty="0"/>
          </a:p>
        </p:txBody>
      </p:sp>
      <p:sp>
        <p:nvSpPr>
          <p:cNvPr id="279" name="Rounded Rectangle"/>
          <p:cNvSpPr/>
          <p:nvPr/>
        </p:nvSpPr>
        <p:spPr>
          <a:xfrm>
            <a:off x="2216275" y="7500974"/>
            <a:ext cx="19951450" cy="5818786"/>
          </a:xfrm>
          <a:prstGeom prst="roundRect">
            <a:avLst>
              <a:gd name="adj" fmla="val 14708"/>
            </a:avLst>
          </a:prstGeom>
          <a:gradFill>
            <a:gsLst>
              <a:gs pos="0">
                <a:srgbClr val="4F1C8D">
                  <a:alpha val="50000"/>
                </a:srgbClr>
              </a:gs>
              <a:gs pos="100000">
                <a:srgbClr val="00071F">
                  <a:alpha val="50025"/>
                </a:srgbClr>
              </a:gs>
            </a:gsLst>
            <a:lin ang="5400000"/>
          </a:gradFill>
          <a:ln w="12700">
            <a:solidFill>
              <a:srgbClr val="FFFFFF">
                <a:alpha val="50025"/>
              </a:srgbClr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280" name="Rounded Rectangle"/>
          <p:cNvSpPr/>
          <p:nvPr/>
        </p:nvSpPr>
        <p:spPr>
          <a:xfrm>
            <a:off x="2216275" y="5223126"/>
            <a:ext cx="19951450" cy="2113748"/>
          </a:xfrm>
          <a:prstGeom prst="roundRect">
            <a:avLst>
              <a:gd name="adj" fmla="val 16161"/>
            </a:avLst>
          </a:prstGeom>
          <a:gradFill>
            <a:gsLst>
              <a:gs pos="0">
                <a:srgbClr val="012ECC">
                  <a:alpha val="50000"/>
                </a:srgbClr>
              </a:gs>
              <a:gs pos="100000">
                <a:srgbClr val="272727">
                  <a:alpha val="49991"/>
                </a:srgbClr>
              </a:gs>
            </a:gsLst>
            <a:lin ang="5400000"/>
          </a:gradFill>
          <a:ln w="12700">
            <a:solidFill>
              <a:srgbClr val="FFFFFF">
                <a:alpha val="49991"/>
              </a:srgbClr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pic>
        <p:nvPicPr>
          <p:cNvPr id="281" name="data-center2.png" descr="data-center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855" y="11090164"/>
            <a:ext cx="1625601" cy="1625601"/>
          </a:xfrm>
          <a:prstGeom prst="rect">
            <a:avLst/>
          </a:prstGeom>
          <a:ln w="12700">
            <a:miter lim="400000"/>
          </a:ln>
          <a:effectLst>
            <a:outerShdw blurRad="304800" dist="25400" dir="5400000" rotWithShape="0">
              <a:srgbClr val="000000">
                <a:alpha val="4000"/>
              </a:srgbClr>
            </a:outerShdw>
          </a:effectLst>
        </p:spPr>
      </p:pic>
      <p:sp>
        <p:nvSpPr>
          <p:cNvPr id="10" name="Rounded Rectangle">
            <a:extLst>
              <a:ext uri="{FF2B5EF4-FFF2-40B4-BE49-F238E27FC236}">
                <a16:creationId xmlns:a16="http://schemas.microsoft.com/office/drawing/2014/main" id="{2AEFD8AC-AE4E-FE42-FE42-95CED8E516F1}"/>
              </a:ext>
            </a:extLst>
          </p:cNvPr>
          <p:cNvSpPr/>
          <p:nvPr/>
        </p:nvSpPr>
        <p:spPr>
          <a:xfrm>
            <a:off x="2216275" y="2500873"/>
            <a:ext cx="19951450" cy="2618752"/>
          </a:xfrm>
          <a:prstGeom prst="roundRect">
            <a:avLst>
              <a:gd name="adj" fmla="val 16161"/>
            </a:avLst>
          </a:prstGeom>
          <a:gradFill>
            <a:gsLst>
              <a:gs pos="0">
                <a:schemeClr val="accent4">
                  <a:lumMod val="50000"/>
                </a:schemeClr>
              </a:gs>
              <a:gs pos="100000">
                <a:srgbClr val="272727">
                  <a:alpha val="49991"/>
                </a:srgbClr>
              </a:gs>
            </a:gsLst>
            <a:lin ang="5400000"/>
          </a:gradFill>
          <a:ln w="12700">
            <a:solidFill>
              <a:srgbClr val="FFFFFF">
                <a:alpha val="49991"/>
              </a:srgbClr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</p:txBody>
      </p:sp>
      <p:pic>
        <p:nvPicPr>
          <p:cNvPr id="282" name="data-server.png" descr="data-server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0855" y="2495279"/>
            <a:ext cx="1625601" cy="1625601"/>
          </a:xfrm>
          <a:prstGeom prst="rect">
            <a:avLst/>
          </a:prstGeom>
          <a:ln w="12700">
            <a:miter lim="400000"/>
          </a:ln>
          <a:effectLst>
            <a:outerShdw blurRad="304800" dist="25400" dir="5400000" rotWithShape="0">
              <a:srgbClr val="000000">
                <a:alpha val="4000"/>
              </a:srgbClr>
            </a:outerShdw>
          </a:effectLst>
        </p:spPr>
      </p:pic>
      <p:grpSp>
        <p:nvGrpSpPr>
          <p:cNvPr id="285" name="Group"/>
          <p:cNvGrpSpPr/>
          <p:nvPr/>
        </p:nvGrpSpPr>
        <p:grpSpPr>
          <a:xfrm>
            <a:off x="9043900" y="677574"/>
            <a:ext cx="6296200" cy="923234"/>
            <a:chOff x="0" y="0"/>
            <a:chExt cx="6296199" cy="923232"/>
          </a:xfrm>
        </p:grpSpPr>
        <p:sp>
          <p:nvSpPr>
            <p:cNvPr id="283" name="Rounded Rectangle"/>
            <p:cNvSpPr/>
            <p:nvPr/>
          </p:nvSpPr>
          <p:spPr>
            <a:xfrm>
              <a:off x="0" y="0"/>
              <a:ext cx="6296199" cy="923232"/>
            </a:xfrm>
            <a:prstGeom prst="roundRect">
              <a:avLst>
                <a:gd name="adj" fmla="val 20634"/>
              </a:avLst>
            </a:prstGeom>
            <a:gradFill flip="none" rotWithShape="1">
              <a:gsLst>
                <a:gs pos="0">
                  <a:srgbClr val="002FD2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284" name="ETH / Polygon / Aptos"/>
            <p:cNvSpPr txBox="1"/>
            <p:nvPr/>
          </p:nvSpPr>
          <p:spPr>
            <a:xfrm>
              <a:off x="634592" y="164099"/>
              <a:ext cx="5027016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dirty="0"/>
                <a:t>ETH / Polygon / </a:t>
              </a:r>
              <a:r>
                <a:rPr lang="en-US" altLang="zh-CN" dirty="0"/>
                <a:t>Solana</a:t>
              </a:r>
              <a:endParaRPr dirty="0"/>
            </a:p>
          </p:txBody>
        </p:sp>
      </p:grpSp>
      <p:grpSp>
        <p:nvGrpSpPr>
          <p:cNvPr id="288" name="Group"/>
          <p:cNvGrpSpPr/>
          <p:nvPr/>
        </p:nvGrpSpPr>
        <p:grpSpPr>
          <a:xfrm>
            <a:off x="9653818" y="2779763"/>
            <a:ext cx="5076365" cy="923234"/>
            <a:chOff x="0" y="0"/>
            <a:chExt cx="5076364" cy="923232"/>
          </a:xfrm>
        </p:grpSpPr>
        <p:sp>
          <p:nvSpPr>
            <p:cNvPr id="286" name="Rounded Rectangle"/>
            <p:cNvSpPr/>
            <p:nvPr/>
          </p:nvSpPr>
          <p:spPr>
            <a:xfrm>
              <a:off x="0" y="0"/>
              <a:ext cx="5076364" cy="923232"/>
            </a:xfrm>
            <a:prstGeom prst="roundRect">
              <a:avLst>
                <a:gd name="adj" fmla="val 20634"/>
              </a:avLst>
            </a:prstGeom>
            <a:gradFill flip="none" rotWithShape="1">
              <a:gsLst>
                <a:gs pos="0">
                  <a:schemeClr val="accent4">
                    <a:lumMod val="50000"/>
                  </a:schemeClr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 dirty="0"/>
            </a:p>
          </p:txBody>
        </p:sp>
        <p:sp>
          <p:nvSpPr>
            <p:cNvPr id="287" name="AI Avatar Generator"/>
            <p:cNvSpPr txBox="1"/>
            <p:nvPr/>
          </p:nvSpPr>
          <p:spPr>
            <a:xfrm>
              <a:off x="576130" y="169516"/>
              <a:ext cx="3924103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dirty="0"/>
                <a:t>AI Avatar Generator</a:t>
              </a:r>
            </a:p>
          </p:txBody>
        </p:sp>
      </p:grpSp>
      <p:grpSp>
        <p:nvGrpSpPr>
          <p:cNvPr id="291" name="Group"/>
          <p:cNvGrpSpPr/>
          <p:nvPr/>
        </p:nvGrpSpPr>
        <p:grpSpPr>
          <a:xfrm>
            <a:off x="9653818" y="4138866"/>
            <a:ext cx="5076364" cy="923233"/>
            <a:chOff x="0" y="0"/>
            <a:chExt cx="5076363" cy="923231"/>
          </a:xfrm>
        </p:grpSpPr>
        <p:sp>
          <p:nvSpPr>
            <p:cNvPr id="289" name="Rounded Rectangle"/>
            <p:cNvSpPr/>
            <p:nvPr/>
          </p:nvSpPr>
          <p:spPr>
            <a:xfrm>
              <a:off x="0" y="0"/>
              <a:ext cx="5076364" cy="923232"/>
            </a:xfrm>
            <a:prstGeom prst="roundRect">
              <a:avLst>
                <a:gd name="adj" fmla="val 20634"/>
              </a:avLst>
            </a:prstGeom>
            <a:gradFill flip="none" rotWithShape="1">
              <a:gsLst>
                <a:gs pos="0">
                  <a:schemeClr val="accent4">
                    <a:lumMod val="50000"/>
                  </a:schemeClr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290" name="NFT Mask SDK"/>
            <p:cNvSpPr txBox="1"/>
            <p:nvPr/>
          </p:nvSpPr>
          <p:spPr>
            <a:xfrm>
              <a:off x="1035811" y="169516"/>
              <a:ext cx="3004741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dirty="0"/>
                <a:t>NFT Mask SDK</a:t>
              </a:r>
            </a:p>
          </p:txBody>
        </p:sp>
      </p:grpSp>
      <p:grpSp>
        <p:nvGrpSpPr>
          <p:cNvPr id="294" name="Group"/>
          <p:cNvGrpSpPr/>
          <p:nvPr/>
        </p:nvGrpSpPr>
        <p:grpSpPr>
          <a:xfrm>
            <a:off x="9653818" y="5868077"/>
            <a:ext cx="5076365" cy="923234"/>
            <a:chOff x="0" y="0"/>
            <a:chExt cx="5076364" cy="923232"/>
          </a:xfrm>
        </p:grpSpPr>
        <p:sp>
          <p:nvSpPr>
            <p:cNvPr id="292" name="Rounded Rectangle"/>
            <p:cNvSpPr/>
            <p:nvPr/>
          </p:nvSpPr>
          <p:spPr>
            <a:xfrm>
              <a:off x="0" y="0"/>
              <a:ext cx="5076364" cy="923232"/>
            </a:xfrm>
            <a:prstGeom prst="roundRect">
              <a:avLst>
                <a:gd name="adj" fmla="val 20634"/>
              </a:avLst>
            </a:prstGeom>
            <a:gradFill flip="none" rotWithShape="1">
              <a:gsLst>
                <a:gs pos="0">
                  <a:srgbClr val="002FD2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293" name="推流 / 播放 SDK"/>
            <p:cNvSpPr txBox="1"/>
            <p:nvPr/>
          </p:nvSpPr>
          <p:spPr>
            <a:xfrm>
              <a:off x="285164" y="164099"/>
              <a:ext cx="4506041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dirty="0"/>
                <a:t>Live-Streaming </a:t>
              </a:r>
              <a:r>
                <a:rPr dirty="0"/>
                <a:t>SDK</a:t>
              </a:r>
            </a:p>
          </p:txBody>
        </p:sp>
      </p:grpSp>
      <p:grpSp>
        <p:nvGrpSpPr>
          <p:cNvPr id="297" name="Group"/>
          <p:cNvGrpSpPr/>
          <p:nvPr/>
        </p:nvGrpSpPr>
        <p:grpSpPr>
          <a:xfrm>
            <a:off x="15912197" y="5645318"/>
            <a:ext cx="5076366" cy="1387238"/>
            <a:chOff x="0" y="0"/>
            <a:chExt cx="5076364" cy="1659833"/>
          </a:xfrm>
        </p:grpSpPr>
        <p:sp>
          <p:nvSpPr>
            <p:cNvPr id="295" name="Rounded Rectangle"/>
            <p:cNvSpPr/>
            <p:nvPr/>
          </p:nvSpPr>
          <p:spPr>
            <a:xfrm>
              <a:off x="0" y="0"/>
              <a:ext cx="5076364" cy="1659833"/>
            </a:xfrm>
            <a:prstGeom prst="roundRect">
              <a:avLst>
                <a:gd name="adj" fmla="val 11477"/>
              </a:avLst>
            </a:prstGeom>
            <a:gradFill flip="none" rotWithShape="1">
              <a:gsLst>
                <a:gs pos="0">
                  <a:srgbClr val="002FD2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296" name="观众端…"/>
            <p:cNvSpPr txBox="1"/>
            <p:nvPr/>
          </p:nvSpPr>
          <p:spPr>
            <a:xfrm>
              <a:off x="490347" y="286177"/>
              <a:ext cx="4095671" cy="1087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lang="en-US" dirty="0"/>
                <a:t>Users</a:t>
              </a:r>
              <a:endParaRPr dirty="0"/>
            </a:p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dirty="0"/>
                <a:t>PC / iOS / Android</a:t>
              </a:r>
            </a:p>
          </p:txBody>
        </p:sp>
      </p:grpSp>
      <p:grpSp>
        <p:nvGrpSpPr>
          <p:cNvPr id="303" name="Group"/>
          <p:cNvGrpSpPr/>
          <p:nvPr/>
        </p:nvGrpSpPr>
        <p:grpSpPr>
          <a:xfrm>
            <a:off x="3021767" y="8153449"/>
            <a:ext cx="5823710" cy="1659835"/>
            <a:chOff x="-373672" y="7641"/>
            <a:chExt cx="5823708" cy="1659833"/>
          </a:xfrm>
        </p:grpSpPr>
        <p:sp>
          <p:nvSpPr>
            <p:cNvPr id="301" name="Rounded Rectangle"/>
            <p:cNvSpPr/>
            <p:nvPr/>
          </p:nvSpPr>
          <p:spPr>
            <a:xfrm>
              <a:off x="-202815" y="7641"/>
              <a:ext cx="5076364" cy="1659833"/>
            </a:xfrm>
            <a:prstGeom prst="roundRect">
              <a:avLst>
                <a:gd name="adj" fmla="val 11477"/>
              </a:avLst>
            </a:prstGeom>
            <a:gradFill flip="none" rotWithShape="1">
              <a:gsLst>
                <a:gs pos="0">
                  <a:srgbClr val="531B93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02" name="CDN…"/>
            <p:cNvSpPr txBox="1"/>
            <p:nvPr/>
          </p:nvSpPr>
          <p:spPr>
            <a:xfrm>
              <a:off x="-373672" y="286177"/>
              <a:ext cx="5823708" cy="1087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dirty="0"/>
                <a:t>CDN</a:t>
              </a:r>
            </a:p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lang="en-US" dirty="0"/>
                <a:t>(Content Delivery Network)</a:t>
              </a:r>
              <a:endParaRPr dirty="0"/>
            </a:p>
          </p:txBody>
        </p:sp>
      </p:grpSp>
      <p:grpSp>
        <p:nvGrpSpPr>
          <p:cNvPr id="306" name="Group"/>
          <p:cNvGrpSpPr/>
          <p:nvPr/>
        </p:nvGrpSpPr>
        <p:grpSpPr>
          <a:xfrm>
            <a:off x="15886073" y="8144329"/>
            <a:ext cx="5823709" cy="1659834"/>
            <a:chOff x="-184606" y="0"/>
            <a:chExt cx="5823707" cy="1659833"/>
          </a:xfrm>
        </p:grpSpPr>
        <p:sp>
          <p:nvSpPr>
            <p:cNvPr id="304" name="Rounded Rectangle"/>
            <p:cNvSpPr/>
            <p:nvPr/>
          </p:nvSpPr>
          <p:spPr>
            <a:xfrm>
              <a:off x="0" y="0"/>
              <a:ext cx="5076364" cy="1659833"/>
            </a:xfrm>
            <a:prstGeom prst="roundRect">
              <a:avLst>
                <a:gd name="adj" fmla="val 11477"/>
              </a:avLst>
            </a:prstGeom>
            <a:gradFill flip="none" rotWithShape="1">
              <a:gsLst>
                <a:gs pos="0">
                  <a:srgbClr val="531B93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05" name="CDN…"/>
            <p:cNvSpPr txBox="1"/>
            <p:nvPr/>
          </p:nvSpPr>
          <p:spPr>
            <a:xfrm>
              <a:off x="-184606" y="286178"/>
              <a:ext cx="5823707" cy="1087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lang="en-US" altLang="zh-CN" sz="3200" b="1" dirty="0">
                  <a:solidFill>
                    <a:srgbClr val="FFFFFF"/>
                  </a:solidFill>
                  <a:sym typeface="Helvetica"/>
                </a:rPr>
                <a:t>CDN</a:t>
              </a:r>
            </a:p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lang="en-US" altLang="zh-CN" sz="3200" b="1" dirty="0">
                  <a:solidFill>
                    <a:srgbClr val="FFFFFF"/>
                  </a:solidFill>
                  <a:sym typeface="Helvetica"/>
                </a:rPr>
                <a:t>(Content Delivery Network)</a:t>
              </a:r>
            </a:p>
          </p:txBody>
        </p:sp>
      </p:grpSp>
      <p:grpSp>
        <p:nvGrpSpPr>
          <p:cNvPr id="309" name="Group"/>
          <p:cNvGrpSpPr/>
          <p:nvPr/>
        </p:nvGrpSpPr>
        <p:grpSpPr>
          <a:xfrm>
            <a:off x="9653818" y="8144329"/>
            <a:ext cx="5076365" cy="1603386"/>
            <a:chOff x="0" y="0"/>
            <a:chExt cx="5076364" cy="2142433"/>
          </a:xfrm>
        </p:grpSpPr>
        <p:sp>
          <p:nvSpPr>
            <p:cNvPr id="307" name="Rounded Rectangle"/>
            <p:cNvSpPr/>
            <p:nvPr/>
          </p:nvSpPr>
          <p:spPr>
            <a:xfrm>
              <a:off x="0" y="0"/>
              <a:ext cx="5076364" cy="2142433"/>
            </a:xfrm>
            <a:prstGeom prst="roundRect">
              <a:avLst>
                <a:gd name="adj" fmla="val 8892"/>
              </a:avLst>
            </a:prstGeom>
            <a:gradFill flip="none" rotWithShape="1">
              <a:gsLst>
                <a:gs pos="0">
                  <a:srgbClr val="531B93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08" name="基础直播…"/>
            <p:cNvSpPr txBox="1"/>
            <p:nvPr/>
          </p:nvSpPr>
          <p:spPr>
            <a:xfrm>
              <a:off x="855830" y="527478"/>
              <a:ext cx="3364703" cy="10874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lang="en-US" dirty="0"/>
                <a:t>Live-Steaming</a:t>
              </a:r>
              <a:endParaRPr dirty="0"/>
            </a:p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lang="en-US" dirty="0"/>
                <a:t>Service</a:t>
              </a:r>
              <a:endParaRPr dirty="0"/>
            </a:p>
          </p:txBody>
        </p:sp>
      </p:grpSp>
      <p:grpSp>
        <p:nvGrpSpPr>
          <p:cNvPr id="312" name="Group"/>
          <p:cNvGrpSpPr/>
          <p:nvPr/>
        </p:nvGrpSpPr>
        <p:grpSpPr>
          <a:xfrm>
            <a:off x="9631651" y="10356291"/>
            <a:ext cx="5076365" cy="923234"/>
            <a:chOff x="0" y="0"/>
            <a:chExt cx="5076364" cy="923232"/>
          </a:xfrm>
        </p:grpSpPr>
        <p:sp>
          <p:nvSpPr>
            <p:cNvPr id="310" name="Rounded Rectangle"/>
            <p:cNvSpPr/>
            <p:nvPr/>
          </p:nvSpPr>
          <p:spPr>
            <a:xfrm>
              <a:off x="0" y="0"/>
              <a:ext cx="5076364" cy="923232"/>
            </a:xfrm>
            <a:prstGeom prst="roundRect">
              <a:avLst>
                <a:gd name="adj" fmla="val 20634"/>
              </a:avLst>
            </a:prstGeom>
            <a:gradFill flip="none" rotWithShape="1">
              <a:gsLst>
                <a:gs pos="0">
                  <a:srgbClr val="531B93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11" name="视频点播 VOD"/>
            <p:cNvSpPr txBox="1"/>
            <p:nvPr/>
          </p:nvSpPr>
          <p:spPr>
            <a:xfrm>
              <a:off x="979264" y="164099"/>
              <a:ext cx="3117840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dirty="0"/>
                <a:t>RTMP Server</a:t>
              </a:r>
              <a:endParaRPr dirty="0"/>
            </a:p>
          </p:txBody>
        </p:sp>
      </p:grpSp>
      <p:grpSp>
        <p:nvGrpSpPr>
          <p:cNvPr id="315" name="Group"/>
          <p:cNvGrpSpPr/>
          <p:nvPr/>
        </p:nvGrpSpPr>
        <p:grpSpPr>
          <a:xfrm>
            <a:off x="9653818" y="11894015"/>
            <a:ext cx="5076365" cy="923234"/>
            <a:chOff x="0" y="0"/>
            <a:chExt cx="5076364" cy="923232"/>
          </a:xfrm>
        </p:grpSpPr>
        <p:sp>
          <p:nvSpPr>
            <p:cNvPr id="313" name="Rounded Rectangle"/>
            <p:cNvSpPr/>
            <p:nvPr/>
          </p:nvSpPr>
          <p:spPr>
            <a:xfrm>
              <a:off x="0" y="0"/>
              <a:ext cx="5076364" cy="923232"/>
            </a:xfrm>
            <a:prstGeom prst="roundRect">
              <a:avLst>
                <a:gd name="adj" fmla="val 20634"/>
              </a:avLst>
            </a:prstGeom>
            <a:gradFill flip="none" rotWithShape="1">
              <a:gsLst>
                <a:gs pos="0">
                  <a:srgbClr val="531B93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14" name="对象存储 OSS（IPFS）"/>
            <p:cNvSpPr txBox="1"/>
            <p:nvPr/>
          </p:nvSpPr>
          <p:spPr>
            <a:xfrm>
              <a:off x="1104298" y="164099"/>
              <a:ext cx="2867772" cy="5950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dirty="0"/>
                <a:t>IPFS Server</a:t>
              </a:r>
              <a:endParaRPr dirty="0"/>
            </a:p>
          </p:txBody>
        </p:sp>
      </p:grpSp>
      <p:sp>
        <p:nvSpPr>
          <p:cNvPr id="316" name="直播服务中心（IDC服务集群）"/>
          <p:cNvSpPr txBox="1"/>
          <p:nvPr/>
        </p:nvSpPr>
        <p:spPr>
          <a:xfrm>
            <a:off x="3031904" y="11212641"/>
            <a:ext cx="4937249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defTabSz="266700">
              <a:defRPr sz="3200"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algn="l"/>
            <a:r>
              <a:rPr lang="en-US" dirty="0"/>
              <a:t>Live-Streaming Centre</a:t>
            </a:r>
          </a:p>
          <a:p>
            <a:pPr algn="l"/>
            <a:r>
              <a:rPr lang="en-US" altLang="zh-CN" dirty="0"/>
              <a:t>(IPFS+RTMP)</a:t>
            </a:r>
            <a:endParaRPr dirty="0"/>
          </a:p>
        </p:txBody>
      </p:sp>
      <p:sp>
        <p:nvSpPr>
          <p:cNvPr id="317" name="去中心化直播平台"/>
          <p:cNvSpPr txBox="1"/>
          <p:nvPr/>
        </p:nvSpPr>
        <p:spPr>
          <a:xfrm>
            <a:off x="3021767" y="2518120"/>
            <a:ext cx="3638817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defTabSz="266700">
              <a:defRPr sz="3200"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algn="l"/>
            <a:r>
              <a:rPr lang="en-US" altLang="zh-CN" dirty="0"/>
              <a:t>Decentralized </a:t>
            </a:r>
          </a:p>
          <a:p>
            <a:pPr algn="l"/>
            <a:r>
              <a:rPr lang="en-US" altLang="zh-CN" dirty="0"/>
              <a:t>Live-Streaming </a:t>
            </a:r>
          </a:p>
          <a:p>
            <a:pPr algn="l"/>
            <a:r>
              <a:rPr lang="en-US" altLang="zh-CN" dirty="0"/>
              <a:t>Platform</a:t>
            </a:r>
          </a:p>
        </p:txBody>
      </p:sp>
      <p:sp>
        <p:nvSpPr>
          <p:cNvPr id="318" name="Triangle"/>
          <p:cNvSpPr/>
          <p:nvPr/>
        </p:nvSpPr>
        <p:spPr>
          <a:xfrm rot="18900000">
            <a:off x="12014200" y="3630107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240">
                <a:schemeClr val="tx1">
                  <a:lumMod val="60000"/>
                  <a:lumOff val="40000"/>
                </a:schemeClr>
              </a:gs>
              <a:gs pos="100000">
                <a:srgbClr val="000000"/>
              </a:gs>
            </a:gsLst>
            <a:lin ang="189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00000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19" name="Triangle"/>
          <p:cNvSpPr/>
          <p:nvPr/>
        </p:nvSpPr>
        <p:spPr>
          <a:xfrm rot="18900000">
            <a:off x="12014200" y="4976509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240">
                <a:schemeClr val="tx1">
                  <a:lumMod val="60000"/>
                  <a:lumOff val="40000"/>
                </a:schemeClr>
              </a:gs>
              <a:gs pos="100000">
                <a:srgbClr val="000000"/>
              </a:gs>
            </a:gsLst>
            <a:lin ang="189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00000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20" name="Triangle"/>
          <p:cNvSpPr/>
          <p:nvPr/>
        </p:nvSpPr>
        <p:spPr>
          <a:xfrm rot="8100000">
            <a:off x="11992034" y="9812495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240">
                <a:srgbClr val="7300FF"/>
              </a:gs>
              <a:gs pos="100000">
                <a:srgbClr val="000000"/>
              </a:gs>
            </a:gsLst>
            <a:lin ang="189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00000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321" name="Triangle"/>
          <p:cNvSpPr/>
          <p:nvPr/>
        </p:nvSpPr>
        <p:spPr>
          <a:xfrm rot="18810315">
            <a:off x="12014199" y="9891042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240">
                <a:srgbClr val="7300FF"/>
              </a:gs>
              <a:gs pos="100000">
                <a:srgbClr val="000000"/>
              </a:gs>
            </a:gsLst>
            <a:lin ang="189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00000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pic>
        <p:nvPicPr>
          <p:cNvPr id="322" name="right-arrow.png" descr="right-arrow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1785600" y="1783885"/>
            <a:ext cx="812800" cy="812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3" name="right-arrow.png" descr="right-arrow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14790" y="5923293"/>
            <a:ext cx="812801" cy="812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right-arrow.png" descr="right-arrow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8656410" y="5923293"/>
            <a:ext cx="812801" cy="8128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27" name="Group"/>
          <p:cNvGrpSpPr/>
          <p:nvPr/>
        </p:nvGrpSpPr>
        <p:grpSpPr>
          <a:xfrm>
            <a:off x="18272579" y="7333747"/>
            <a:ext cx="355602" cy="414296"/>
            <a:chOff x="73647" y="291357"/>
            <a:chExt cx="355601" cy="414294"/>
          </a:xfrm>
        </p:grpSpPr>
        <p:sp>
          <p:nvSpPr>
            <p:cNvPr id="325" name="Triangle"/>
            <p:cNvSpPr/>
            <p:nvPr/>
          </p:nvSpPr>
          <p:spPr>
            <a:xfrm rot="18900000">
              <a:off x="73647" y="350050"/>
              <a:ext cx="355601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40">
                  <a:srgbClr val="FFFFFF"/>
                </a:gs>
                <a:gs pos="100000">
                  <a:srgbClr val="000000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1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26" name="Triangle"/>
            <p:cNvSpPr/>
            <p:nvPr/>
          </p:nvSpPr>
          <p:spPr>
            <a:xfrm rot="8100000">
              <a:off x="73647" y="291357"/>
              <a:ext cx="355601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40">
                  <a:srgbClr val="FFFFFF"/>
                </a:gs>
                <a:gs pos="100000">
                  <a:srgbClr val="000000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1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</p:grpSp>
      <p:grpSp>
        <p:nvGrpSpPr>
          <p:cNvPr id="330" name="Group"/>
          <p:cNvGrpSpPr/>
          <p:nvPr/>
        </p:nvGrpSpPr>
        <p:grpSpPr>
          <a:xfrm>
            <a:off x="5804454" y="7313192"/>
            <a:ext cx="355602" cy="436067"/>
            <a:chOff x="73647" y="269586"/>
            <a:chExt cx="355601" cy="436065"/>
          </a:xfrm>
        </p:grpSpPr>
        <p:sp>
          <p:nvSpPr>
            <p:cNvPr id="328" name="Triangle"/>
            <p:cNvSpPr/>
            <p:nvPr/>
          </p:nvSpPr>
          <p:spPr>
            <a:xfrm rot="18900000">
              <a:off x="73647" y="350050"/>
              <a:ext cx="355601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40">
                  <a:srgbClr val="FFFFFF"/>
                </a:gs>
                <a:gs pos="100000">
                  <a:srgbClr val="000000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1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29" name="Triangle"/>
            <p:cNvSpPr/>
            <p:nvPr/>
          </p:nvSpPr>
          <p:spPr>
            <a:xfrm rot="8100000">
              <a:off x="73647" y="269586"/>
              <a:ext cx="355601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40">
                  <a:srgbClr val="FFFFFF"/>
                </a:gs>
                <a:gs pos="100000">
                  <a:srgbClr val="000000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1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</p:grpSp>
      <p:grpSp>
        <p:nvGrpSpPr>
          <p:cNvPr id="333" name="Group"/>
          <p:cNvGrpSpPr/>
          <p:nvPr/>
        </p:nvGrpSpPr>
        <p:grpSpPr>
          <a:xfrm rot="16200000">
            <a:off x="15069742" y="8586075"/>
            <a:ext cx="502895" cy="779299"/>
            <a:chOff x="0" y="0"/>
            <a:chExt cx="502894" cy="779297"/>
          </a:xfrm>
        </p:grpSpPr>
        <p:sp>
          <p:nvSpPr>
            <p:cNvPr id="331" name="Triangle"/>
            <p:cNvSpPr/>
            <p:nvPr/>
          </p:nvSpPr>
          <p:spPr>
            <a:xfrm rot="18900000">
              <a:off x="73647" y="350050"/>
              <a:ext cx="355601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40">
                  <a:srgbClr val="FFFFFF"/>
                </a:gs>
                <a:gs pos="100000">
                  <a:srgbClr val="000000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1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32" name="Triangle"/>
            <p:cNvSpPr/>
            <p:nvPr/>
          </p:nvSpPr>
          <p:spPr>
            <a:xfrm rot="8100000">
              <a:off x="73647" y="73647"/>
              <a:ext cx="355601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40">
                  <a:srgbClr val="FFFFFF"/>
                </a:gs>
                <a:gs pos="100000">
                  <a:srgbClr val="000000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1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</p:grpSp>
      <p:grpSp>
        <p:nvGrpSpPr>
          <p:cNvPr id="336" name="Group"/>
          <p:cNvGrpSpPr/>
          <p:nvPr/>
        </p:nvGrpSpPr>
        <p:grpSpPr>
          <a:xfrm rot="16200000">
            <a:off x="8811363" y="8586075"/>
            <a:ext cx="502896" cy="779299"/>
            <a:chOff x="0" y="0"/>
            <a:chExt cx="502894" cy="779297"/>
          </a:xfrm>
        </p:grpSpPr>
        <p:sp>
          <p:nvSpPr>
            <p:cNvPr id="334" name="Triangle"/>
            <p:cNvSpPr/>
            <p:nvPr/>
          </p:nvSpPr>
          <p:spPr>
            <a:xfrm rot="18900000">
              <a:off x="73647" y="350050"/>
              <a:ext cx="355601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40">
                  <a:srgbClr val="FFFFFF"/>
                </a:gs>
                <a:gs pos="100000">
                  <a:srgbClr val="000000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1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335" name="Triangle"/>
            <p:cNvSpPr/>
            <p:nvPr/>
          </p:nvSpPr>
          <p:spPr>
            <a:xfrm rot="8100000">
              <a:off x="73647" y="73647"/>
              <a:ext cx="355601" cy="355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40">
                  <a:srgbClr val="FFFFFF"/>
                </a:gs>
                <a:gs pos="100000">
                  <a:srgbClr val="000000"/>
                </a:gs>
              </a:gsLst>
              <a:lin ang="189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1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</p:grpSp>
      <p:grpSp>
        <p:nvGrpSpPr>
          <p:cNvPr id="2" name="Group">
            <a:extLst>
              <a:ext uri="{FF2B5EF4-FFF2-40B4-BE49-F238E27FC236}">
                <a16:creationId xmlns:a16="http://schemas.microsoft.com/office/drawing/2014/main" id="{FF0B87DE-A58C-0996-8F3F-78DD5F0BE4A7}"/>
              </a:ext>
            </a:extLst>
          </p:cNvPr>
          <p:cNvGrpSpPr/>
          <p:nvPr/>
        </p:nvGrpSpPr>
        <p:grpSpPr>
          <a:xfrm>
            <a:off x="15904445" y="11865783"/>
            <a:ext cx="5076366" cy="923234"/>
            <a:chOff x="0" y="0"/>
            <a:chExt cx="5076364" cy="1659833"/>
          </a:xfrm>
        </p:grpSpPr>
        <p:sp>
          <p:nvSpPr>
            <p:cNvPr id="3" name="Rounded Rectangle">
              <a:extLst>
                <a:ext uri="{FF2B5EF4-FFF2-40B4-BE49-F238E27FC236}">
                  <a16:creationId xmlns:a16="http://schemas.microsoft.com/office/drawing/2014/main" id="{467B39E1-A996-E673-8310-AD27E3474564}"/>
                </a:ext>
              </a:extLst>
            </p:cNvPr>
            <p:cNvSpPr/>
            <p:nvPr/>
          </p:nvSpPr>
          <p:spPr>
            <a:xfrm>
              <a:off x="0" y="0"/>
              <a:ext cx="5076364" cy="1659833"/>
            </a:xfrm>
            <a:prstGeom prst="roundRect">
              <a:avLst>
                <a:gd name="adj" fmla="val 11477"/>
              </a:avLst>
            </a:prstGeom>
            <a:gradFill flip="none" rotWithShape="1">
              <a:gsLst>
                <a:gs pos="0">
                  <a:srgbClr val="911508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 dirty="0"/>
            </a:p>
          </p:txBody>
        </p:sp>
        <p:sp>
          <p:nvSpPr>
            <p:cNvPr id="4" name="CDN…">
              <a:extLst>
                <a:ext uri="{FF2B5EF4-FFF2-40B4-BE49-F238E27FC236}">
                  <a16:creationId xmlns:a16="http://schemas.microsoft.com/office/drawing/2014/main" id="{88BFE26A-911C-F897-C7A0-DE17EB3463CE}"/>
                </a:ext>
              </a:extLst>
            </p:cNvPr>
            <p:cNvSpPr txBox="1"/>
            <p:nvPr/>
          </p:nvSpPr>
          <p:spPr>
            <a:xfrm>
              <a:off x="421184" y="369454"/>
              <a:ext cx="4296047" cy="106978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lang="en-US" altLang="zh-CN" sz="3200" b="1" dirty="0" err="1">
                  <a:solidFill>
                    <a:srgbClr val="FFFFFF"/>
                  </a:solidFill>
                  <a:sym typeface="Helvetica"/>
                </a:rPr>
                <a:t>Filecoin</a:t>
              </a:r>
              <a:r>
                <a:rPr lang="en-US" altLang="zh-CN" sz="3200" b="1" dirty="0">
                  <a:solidFill>
                    <a:srgbClr val="FFFFFF"/>
                  </a:solidFill>
                  <a:sym typeface="Helvetica"/>
                </a:rPr>
                <a:t>: </a:t>
              </a:r>
              <a:r>
                <a:rPr lang="en-US" altLang="zh-CN" sz="3200" b="1" dirty="0" err="1">
                  <a:solidFill>
                    <a:srgbClr val="FFFFFF"/>
                  </a:solidFill>
                  <a:sym typeface="Helvetica"/>
                </a:rPr>
                <a:t>File.Video</a:t>
              </a:r>
              <a:endParaRPr lang="en-US" altLang="zh-CN" sz="3200" b="1" dirty="0">
                <a:solidFill>
                  <a:srgbClr val="FFFFFF"/>
                </a:solidFill>
                <a:sym typeface="Helvetica"/>
              </a:endParaRPr>
            </a:p>
          </p:txBody>
        </p:sp>
      </p:grpSp>
      <p:grpSp>
        <p:nvGrpSpPr>
          <p:cNvPr id="17" name="Group">
            <a:extLst>
              <a:ext uri="{FF2B5EF4-FFF2-40B4-BE49-F238E27FC236}">
                <a16:creationId xmlns:a16="http://schemas.microsoft.com/office/drawing/2014/main" id="{CAD11620-CFC8-CE38-32B0-8E373A8FF2D7}"/>
              </a:ext>
            </a:extLst>
          </p:cNvPr>
          <p:cNvGrpSpPr/>
          <p:nvPr/>
        </p:nvGrpSpPr>
        <p:grpSpPr>
          <a:xfrm>
            <a:off x="3335344" y="5645318"/>
            <a:ext cx="5076366" cy="1387238"/>
            <a:chOff x="0" y="0"/>
            <a:chExt cx="5076364" cy="1659833"/>
          </a:xfrm>
        </p:grpSpPr>
        <p:sp>
          <p:nvSpPr>
            <p:cNvPr id="18" name="Rounded Rectangle">
              <a:extLst>
                <a:ext uri="{FF2B5EF4-FFF2-40B4-BE49-F238E27FC236}">
                  <a16:creationId xmlns:a16="http://schemas.microsoft.com/office/drawing/2014/main" id="{29B2B93E-8EC1-5F0B-68CC-A08BDC2BB10B}"/>
                </a:ext>
              </a:extLst>
            </p:cNvPr>
            <p:cNvSpPr/>
            <p:nvPr/>
          </p:nvSpPr>
          <p:spPr>
            <a:xfrm>
              <a:off x="0" y="0"/>
              <a:ext cx="5076364" cy="1659833"/>
            </a:xfrm>
            <a:prstGeom prst="roundRect">
              <a:avLst>
                <a:gd name="adj" fmla="val 11477"/>
              </a:avLst>
            </a:prstGeom>
            <a:gradFill flip="none" rotWithShape="1">
              <a:gsLst>
                <a:gs pos="0">
                  <a:srgbClr val="002FD2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19" name="观众端…">
              <a:extLst>
                <a:ext uri="{FF2B5EF4-FFF2-40B4-BE49-F238E27FC236}">
                  <a16:creationId xmlns:a16="http://schemas.microsoft.com/office/drawing/2014/main" id="{1FD6E9CE-65C9-B8A5-2C0A-F16FFD2A1913}"/>
                </a:ext>
              </a:extLst>
            </p:cNvPr>
            <p:cNvSpPr txBox="1"/>
            <p:nvPr/>
          </p:nvSpPr>
          <p:spPr>
            <a:xfrm>
              <a:off x="490347" y="179331"/>
              <a:ext cx="4095671" cy="130116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lang="en-US" dirty="0"/>
                <a:t>KOLs</a:t>
              </a:r>
              <a:endParaRPr dirty="0"/>
            </a:p>
            <a:p>
              <a: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r>
                <a:rPr dirty="0"/>
                <a:t>PC / iOS / Android</a:t>
              </a:r>
            </a:p>
          </p:txBody>
        </p:sp>
      </p:grpSp>
      <p:pic>
        <p:nvPicPr>
          <p:cNvPr id="21" name="right-arrow.png" descr="right-arrow.png">
            <a:extLst>
              <a:ext uri="{FF2B5EF4-FFF2-40B4-BE49-F238E27FC236}">
                <a16:creationId xmlns:a16="http://schemas.microsoft.com/office/drawing/2014/main" id="{0BC3ED2F-A075-2512-34F9-8A79FE47F9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54425" y="11944361"/>
            <a:ext cx="812801" cy="81280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riangle">
            <a:extLst>
              <a:ext uri="{FF2B5EF4-FFF2-40B4-BE49-F238E27FC236}">
                <a16:creationId xmlns:a16="http://schemas.microsoft.com/office/drawing/2014/main" id="{53B26522-4D3B-DA50-28B1-D31F2FEB94E7}"/>
              </a:ext>
            </a:extLst>
          </p:cNvPr>
          <p:cNvSpPr/>
          <p:nvPr/>
        </p:nvSpPr>
        <p:spPr>
          <a:xfrm rot="8100000">
            <a:off x="11992033" y="11382717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240">
                <a:srgbClr val="7300FF"/>
              </a:gs>
              <a:gs pos="100000">
                <a:srgbClr val="000000"/>
              </a:gs>
            </a:gsLst>
            <a:lin ang="189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00000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6" name="Triangle">
            <a:extLst>
              <a:ext uri="{FF2B5EF4-FFF2-40B4-BE49-F238E27FC236}">
                <a16:creationId xmlns:a16="http://schemas.microsoft.com/office/drawing/2014/main" id="{389C035B-F163-2E99-0EC5-E48ECAD12418}"/>
              </a:ext>
            </a:extLst>
          </p:cNvPr>
          <p:cNvSpPr/>
          <p:nvPr/>
        </p:nvSpPr>
        <p:spPr>
          <a:xfrm rot="18810315">
            <a:off x="11992429" y="11436810"/>
            <a:ext cx="355601" cy="35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gradFill>
            <a:gsLst>
              <a:gs pos="240">
                <a:srgbClr val="7300FF"/>
              </a:gs>
              <a:gs pos="100000">
                <a:srgbClr val="000000"/>
              </a:gs>
            </a:gsLst>
            <a:lin ang="189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00000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">
            <a:extLst>
              <a:ext uri="{FF2B5EF4-FFF2-40B4-BE49-F238E27FC236}">
                <a16:creationId xmlns:a16="http://schemas.microsoft.com/office/drawing/2014/main" id="{C907323B-ADB5-42EB-A46E-F7E935B0213E}"/>
              </a:ext>
            </a:extLst>
          </p:cNvPr>
          <p:cNvSpPr/>
          <p:nvPr/>
        </p:nvSpPr>
        <p:spPr>
          <a:xfrm>
            <a:off x="0" y="-119921"/>
            <a:ext cx="24384000" cy="13716000"/>
          </a:xfrm>
          <a:prstGeom prst="rect">
            <a:avLst/>
          </a:prstGeom>
          <a:solidFill>
            <a:srgbClr val="000000">
              <a:alpha val="6984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21212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</p:txBody>
      </p:sp>
      <p:grpSp>
        <p:nvGrpSpPr>
          <p:cNvPr id="42" name="Group">
            <a:extLst>
              <a:ext uri="{FF2B5EF4-FFF2-40B4-BE49-F238E27FC236}">
                <a16:creationId xmlns:a16="http://schemas.microsoft.com/office/drawing/2014/main" id="{596105D9-4871-4B77-A2F4-A02C89C12BA4}"/>
              </a:ext>
            </a:extLst>
          </p:cNvPr>
          <p:cNvGrpSpPr/>
          <p:nvPr/>
        </p:nvGrpSpPr>
        <p:grpSpPr>
          <a:xfrm>
            <a:off x="12319000" y="1987550"/>
            <a:ext cx="1346201" cy="1346200"/>
            <a:chOff x="2673942" y="806449"/>
            <a:chExt cx="1346200" cy="1346200"/>
          </a:xfrm>
        </p:grpSpPr>
        <p:sp>
          <p:nvSpPr>
            <p:cNvPr id="43" name="Service">
              <a:extLst>
                <a:ext uri="{FF2B5EF4-FFF2-40B4-BE49-F238E27FC236}">
                  <a16:creationId xmlns:a16="http://schemas.microsoft.com/office/drawing/2014/main" id="{C3D056A3-FDC0-48C8-9340-BF7D1B201FB2}"/>
                </a:ext>
              </a:extLst>
            </p:cNvPr>
            <p:cNvSpPr/>
            <p:nvPr/>
          </p:nvSpPr>
          <p:spPr>
            <a:xfrm>
              <a:off x="2673942" y="80644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>
              <a:outerShdw blurRad="304800" dist="25400" dir="5400000" rotWithShape="0">
                <a:srgbClr val="000000">
                  <a:alpha val="4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2438338">
                <a:defRPr sz="9900" b="1" cap="all" spc="-297">
                  <a:gradFill flip="none" rotWithShape="1">
                    <a:gsLst>
                      <a:gs pos="0">
                        <a:srgbClr val="00E8FF"/>
                      </a:gs>
                      <a:gs pos="100000">
                        <a:srgbClr val="FF00F7"/>
                      </a:gs>
                    </a:gsLst>
                    <a:lin ang="3967761" scaled="0"/>
                  </a:gra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endParaRPr dirty="0"/>
            </a:p>
          </p:txBody>
        </p:sp>
        <p:sp>
          <p:nvSpPr>
            <p:cNvPr id="45" name="Service">
              <a:extLst>
                <a:ext uri="{FF2B5EF4-FFF2-40B4-BE49-F238E27FC236}">
                  <a16:creationId xmlns:a16="http://schemas.microsoft.com/office/drawing/2014/main" id="{77088786-EE5C-40F2-8CE2-336431136C01}"/>
                </a:ext>
              </a:extLst>
            </p:cNvPr>
            <p:cNvSpPr/>
            <p:nvPr/>
          </p:nvSpPr>
          <p:spPr>
            <a:xfrm>
              <a:off x="2750142" y="88264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>
              <a:outerShdw blurRad="304800" dist="25400" dir="5400000" rotWithShape="0">
                <a:srgbClr val="000000">
                  <a:alpha val="4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2438338">
                <a:defRPr sz="9900" b="1" cap="all" spc="-297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endParaRPr dirty="0"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27A6A3C3-5130-4474-A618-AC190D0C98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147" y="6651885"/>
            <a:ext cx="10661898" cy="589069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DDED180-EBF1-46D5-AB97-5ECE4FE93F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977" b="94250" l="2820" r="99295">
                        <a14:foregroundMark x1="3625" y1="2336" x2="6596" y2="20485"/>
                        <a14:foregroundMark x1="957" y1="2695" x2="5639" y2="69542"/>
                        <a14:foregroundMark x1="5639" y1="69542" x2="4834" y2="85624"/>
                        <a14:foregroundMark x1="4834" y1="85624" x2="9869" y2="86433"/>
                        <a14:foregroundMark x1="9869" y1="86433" x2="20191" y2="86164"/>
                        <a14:foregroundMark x1="20191" y1="86164" x2="27795" y2="86164"/>
                        <a14:foregroundMark x1="27795" y1="86164" x2="37815" y2="85535"/>
                        <a14:foregroundMark x1="37815" y1="85535" x2="60876" y2="87511"/>
                        <a14:foregroundMark x1="60876" y1="87511" x2="66868" y2="86703"/>
                        <a14:foregroundMark x1="66868" y1="86703" x2="89829" y2="89308"/>
                        <a14:foregroundMark x1="89829" y1="89308" x2="93555" y2="86703"/>
                        <a14:foregroundMark x1="93555" y1="86703" x2="95015" y2="19048"/>
                        <a14:foregroundMark x1="95015" y1="19048" x2="79809" y2="14915"/>
                        <a14:foregroundMark x1="79809" y1="14915" x2="80010" y2="3594"/>
                        <a14:foregroundMark x1="80010" y1="3594" x2="2820" y2="5031"/>
                        <a14:foregroundMark x1="95921" y1="15274" x2="93656" y2="80773"/>
                        <a14:foregroundMark x1="93656" y1="80773" x2="90836" y2="88589"/>
                        <a14:foregroundMark x1="98187" y1="17969" x2="96979" y2="89308"/>
                        <a14:foregroundMark x1="96979" y1="89308" x2="88469" y2="94250"/>
                        <a14:foregroundMark x1="88469" y1="94250" x2="86455" y2="93351"/>
                        <a14:foregroundMark x1="99295" y1="20665" x2="98640" y2="70440"/>
                        <a14:foregroundMark x1="71198" y1="21384" x2="73212" y2="67206"/>
                        <a14:foregroundMark x1="30564" y1="36208" x2="32075" y2="54897"/>
                        <a14:foregroundMark x1="26989" y1="14915" x2="5136" y2="11860"/>
                        <a14:foregroundMark x1="5136" y1="11860" x2="4079" y2="113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2670" y="1062401"/>
            <a:ext cx="11447160" cy="6415251"/>
          </a:xfrm>
          <a:prstGeom prst="rect">
            <a:avLst/>
          </a:prstGeom>
        </p:spPr>
      </p:pic>
      <p:grpSp>
        <p:nvGrpSpPr>
          <p:cNvPr id="49" name="Group">
            <a:extLst>
              <a:ext uri="{FF2B5EF4-FFF2-40B4-BE49-F238E27FC236}">
                <a16:creationId xmlns:a16="http://schemas.microsoft.com/office/drawing/2014/main" id="{DD346789-B471-4AD8-8E10-5C48F6144AF6}"/>
              </a:ext>
            </a:extLst>
          </p:cNvPr>
          <p:cNvGrpSpPr/>
          <p:nvPr/>
        </p:nvGrpSpPr>
        <p:grpSpPr>
          <a:xfrm>
            <a:off x="0" y="3333751"/>
            <a:ext cx="11949047" cy="1649068"/>
            <a:chOff x="0" y="0"/>
            <a:chExt cx="6296199" cy="923232"/>
          </a:xfrm>
        </p:grpSpPr>
        <p:sp>
          <p:nvSpPr>
            <p:cNvPr id="50" name="Rounded Rectangle">
              <a:extLst>
                <a:ext uri="{FF2B5EF4-FFF2-40B4-BE49-F238E27FC236}">
                  <a16:creationId xmlns:a16="http://schemas.microsoft.com/office/drawing/2014/main" id="{53CC5FA6-2B70-4E48-B6F3-831614CA8341}"/>
                </a:ext>
              </a:extLst>
            </p:cNvPr>
            <p:cNvSpPr/>
            <p:nvPr/>
          </p:nvSpPr>
          <p:spPr>
            <a:xfrm>
              <a:off x="0" y="0"/>
              <a:ext cx="6296199" cy="923232"/>
            </a:xfrm>
            <a:prstGeom prst="roundRect">
              <a:avLst>
                <a:gd name="adj" fmla="val 20634"/>
              </a:avLst>
            </a:prstGeom>
            <a:gradFill flip="none" rotWithShape="1">
              <a:gsLst>
                <a:gs pos="0">
                  <a:srgbClr val="002FD2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51" name="ETH / Polygon / Aptos">
              <a:extLst>
                <a:ext uri="{FF2B5EF4-FFF2-40B4-BE49-F238E27FC236}">
                  <a16:creationId xmlns:a16="http://schemas.microsoft.com/office/drawing/2014/main" id="{C79D060B-70A9-4999-A209-6878F54B0D0A}"/>
                </a:ext>
              </a:extLst>
            </p:cNvPr>
            <p:cNvSpPr txBox="1"/>
            <p:nvPr/>
          </p:nvSpPr>
          <p:spPr>
            <a:xfrm>
              <a:off x="1547900" y="157203"/>
              <a:ext cx="3200399" cy="6088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altLang="zh-CN" dirty="0"/>
                <a:t>3D NFT Avatar AMA</a:t>
              </a:r>
            </a:p>
            <a:p>
              <a:r>
                <a:rPr lang="en-US" dirty="0"/>
                <a:t>Supported by Multi-Pl</a:t>
              </a:r>
              <a:r>
                <a:rPr lang="en-US" altLang="zh-CN" dirty="0"/>
                <a:t>a</a:t>
              </a:r>
              <a:r>
                <a:rPr lang="en-US" dirty="0"/>
                <a:t>tform</a:t>
              </a:r>
              <a:endParaRPr dirty="0"/>
            </a:p>
          </p:txBody>
        </p:sp>
      </p:grpSp>
      <p:grpSp>
        <p:nvGrpSpPr>
          <p:cNvPr id="52" name="Group">
            <a:extLst>
              <a:ext uri="{FF2B5EF4-FFF2-40B4-BE49-F238E27FC236}">
                <a16:creationId xmlns:a16="http://schemas.microsoft.com/office/drawing/2014/main" id="{85143E3A-1630-4CC7-A064-022B1894C50F}"/>
              </a:ext>
            </a:extLst>
          </p:cNvPr>
          <p:cNvGrpSpPr/>
          <p:nvPr/>
        </p:nvGrpSpPr>
        <p:grpSpPr>
          <a:xfrm>
            <a:off x="12092670" y="8772700"/>
            <a:ext cx="11949047" cy="1649068"/>
            <a:chOff x="0" y="0"/>
            <a:chExt cx="6296199" cy="923232"/>
          </a:xfrm>
        </p:grpSpPr>
        <p:sp>
          <p:nvSpPr>
            <p:cNvPr id="53" name="Rounded Rectangle">
              <a:extLst>
                <a:ext uri="{FF2B5EF4-FFF2-40B4-BE49-F238E27FC236}">
                  <a16:creationId xmlns:a16="http://schemas.microsoft.com/office/drawing/2014/main" id="{8D768B0D-0A88-4544-A99A-0B84398A2BED}"/>
                </a:ext>
              </a:extLst>
            </p:cNvPr>
            <p:cNvSpPr/>
            <p:nvPr/>
          </p:nvSpPr>
          <p:spPr>
            <a:xfrm>
              <a:off x="0" y="0"/>
              <a:ext cx="6296199" cy="923232"/>
            </a:xfrm>
            <a:prstGeom prst="roundRect">
              <a:avLst>
                <a:gd name="adj" fmla="val 20634"/>
              </a:avLst>
            </a:prstGeom>
            <a:gradFill flip="none" rotWithShape="1">
              <a:gsLst>
                <a:gs pos="0">
                  <a:srgbClr val="002FD2"/>
                </a:gs>
                <a:gs pos="100000">
                  <a:srgbClr val="021C1D"/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57200">
                <a:defRPr sz="3200" b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pPr>
              <a:endParaRPr/>
            </a:p>
          </p:txBody>
        </p:sp>
        <p:sp>
          <p:nvSpPr>
            <p:cNvPr id="54" name="ETH / Polygon / Aptos">
              <a:extLst>
                <a:ext uri="{FF2B5EF4-FFF2-40B4-BE49-F238E27FC236}">
                  <a16:creationId xmlns:a16="http://schemas.microsoft.com/office/drawing/2014/main" id="{5E22F198-6012-4907-A50E-CBF07B742219}"/>
                </a:ext>
              </a:extLst>
            </p:cNvPr>
            <p:cNvSpPr txBox="1"/>
            <p:nvPr/>
          </p:nvSpPr>
          <p:spPr>
            <a:xfrm>
              <a:off x="856985" y="295050"/>
              <a:ext cx="4582255" cy="3331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marR="457200" defTabSz="266700">
                <a:defRPr sz="3200" b="1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altLang="zh-CN" dirty="0"/>
                <a:t>3D Avatar KOL for </a:t>
              </a:r>
              <a:r>
                <a:rPr lang="en-US" altLang="zh-CN" dirty="0" err="1"/>
                <a:t>Gamefi</a:t>
              </a:r>
              <a:r>
                <a:rPr lang="en-US" altLang="zh-CN" dirty="0"/>
                <a:t> Live-Streaming</a:t>
              </a:r>
              <a:endParaRPr dirty="0"/>
            </a:p>
          </p:txBody>
        </p:sp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">
            <a:extLst>
              <a:ext uri="{FF2B5EF4-FFF2-40B4-BE49-F238E27FC236}">
                <a16:creationId xmlns:a16="http://schemas.microsoft.com/office/drawing/2014/main" id="{27AA53F4-0161-48BA-B590-149A97697ED6}"/>
              </a:ext>
            </a:extLst>
          </p:cNvPr>
          <p:cNvSpPr/>
          <p:nvPr/>
        </p:nvSpPr>
        <p:spPr>
          <a:xfrm>
            <a:off x="0" y="8222"/>
            <a:ext cx="24384000" cy="13716000"/>
          </a:xfrm>
          <a:prstGeom prst="rect">
            <a:avLst/>
          </a:prstGeom>
          <a:solidFill>
            <a:srgbClr val="000000">
              <a:alpha val="6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21212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b="1" dirty="0"/>
          </a:p>
        </p:txBody>
      </p:sp>
      <p:grpSp>
        <p:nvGrpSpPr>
          <p:cNvPr id="373" name="Group"/>
          <p:cNvGrpSpPr/>
          <p:nvPr/>
        </p:nvGrpSpPr>
        <p:grpSpPr>
          <a:xfrm>
            <a:off x="12147550" y="1835150"/>
            <a:ext cx="1358900" cy="1358900"/>
            <a:chOff x="5451581" y="806449"/>
            <a:chExt cx="1358900" cy="1358900"/>
          </a:xfrm>
        </p:grpSpPr>
        <p:sp>
          <p:nvSpPr>
            <p:cNvPr id="371" name="Business Model"/>
            <p:cNvSpPr/>
            <p:nvPr/>
          </p:nvSpPr>
          <p:spPr>
            <a:xfrm>
              <a:off x="5451581" y="80644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2438338">
                <a:lnSpc>
                  <a:spcPct val="90000"/>
                </a:lnSpc>
                <a:defRPr sz="9900" b="1" cap="all" spc="-297">
                  <a:gradFill flip="none" rotWithShape="1">
                    <a:gsLst>
                      <a:gs pos="0">
                        <a:srgbClr val="00E8FF"/>
                      </a:gs>
                      <a:gs pos="100000">
                        <a:srgbClr val="FF00F7"/>
                      </a:gs>
                    </a:gsLst>
                    <a:lin ang="3967761" scaled="0"/>
                  </a:gra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dirty="0"/>
                <a:t>Ai avatar generator</a:t>
              </a:r>
              <a:endParaRPr dirty="0"/>
            </a:p>
          </p:txBody>
        </p:sp>
        <p:sp>
          <p:nvSpPr>
            <p:cNvPr id="372" name="Business Model"/>
            <p:cNvSpPr/>
            <p:nvPr/>
          </p:nvSpPr>
          <p:spPr>
            <a:xfrm>
              <a:off x="5540481" y="89534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2438338">
                <a:lnSpc>
                  <a:spcPct val="90000"/>
                </a:lnSpc>
                <a:defRPr sz="9900" b="1" cap="all" spc="-297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altLang="zh-CN" dirty="0"/>
                <a:t>AI avatar generator</a:t>
              </a:r>
              <a:endParaRPr dirty="0"/>
            </a:p>
          </p:txBody>
        </p:sp>
      </p:grpSp>
      <p:pic>
        <p:nvPicPr>
          <p:cNvPr id="2" name="12月17日">
            <a:hlinkClick r:id="" action="ppaction://media"/>
            <a:extLst>
              <a:ext uri="{FF2B5EF4-FFF2-40B4-BE49-F238E27FC236}">
                <a16:creationId xmlns:a16="http://schemas.microsoft.com/office/drawing/2014/main" id="{64D61FAA-D6AB-C5C7-E9AA-D56836C2C6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870252" y="2559050"/>
            <a:ext cx="17041296" cy="1065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870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">
            <a:extLst>
              <a:ext uri="{FF2B5EF4-FFF2-40B4-BE49-F238E27FC236}">
                <a16:creationId xmlns:a16="http://schemas.microsoft.com/office/drawing/2014/main" id="{E494C7D8-ECFE-4E7F-9096-0523491D1ED2}"/>
              </a:ext>
            </a:extLst>
          </p:cNvPr>
          <p:cNvSpPr/>
          <p:nvPr/>
        </p:nvSpPr>
        <p:spPr>
          <a:xfrm>
            <a:off x="0" y="-44450"/>
            <a:ext cx="24384000" cy="13716000"/>
          </a:xfrm>
          <a:prstGeom prst="rect">
            <a:avLst/>
          </a:prstGeom>
          <a:solidFill>
            <a:srgbClr val="000000">
              <a:alpha val="6984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21212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grpSp>
        <p:nvGrpSpPr>
          <p:cNvPr id="470" name="Group"/>
          <p:cNvGrpSpPr/>
          <p:nvPr/>
        </p:nvGrpSpPr>
        <p:grpSpPr>
          <a:xfrm>
            <a:off x="12147550" y="1835150"/>
            <a:ext cx="1358900" cy="1358900"/>
            <a:chOff x="11090657" y="806449"/>
            <a:chExt cx="1358900" cy="1358900"/>
          </a:xfrm>
        </p:grpSpPr>
        <p:sp>
          <p:nvSpPr>
            <p:cNvPr id="468" name="Experience Management System"/>
            <p:cNvSpPr/>
            <p:nvPr/>
          </p:nvSpPr>
          <p:spPr>
            <a:xfrm>
              <a:off x="11090657" y="80644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2438338">
                <a:lnSpc>
                  <a:spcPct val="90000"/>
                </a:lnSpc>
                <a:defRPr sz="9900" b="1" cap="all" spc="-297">
                  <a:gradFill flip="none" rotWithShape="1">
                    <a:gsLst>
                      <a:gs pos="0">
                        <a:srgbClr val="00E8FF"/>
                      </a:gs>
                      <a:gs pos="100000">
                        <a:srgbClr val="FF00F7"/>
                      </a:gs>
                    </a:gsLst>
                    <a:lin ang="3967761" scaled="0"/>
                  </a:gra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dirty="0"/>
                <a:t>Live-streaming platform</a:t>
              </a:r>
              <a:endParaRPr dirty="0"/>
            </a:p>
          </p:txBody>
        </p:sp>
        <p:sp>
          <p:nvSpPr>
            <p:cNvPr id="469" name="Experience Management System"/>
            <p:cNvSpPr/>
            <p:nvPr/>
          </p:nvSpPr>
          <p:spPr>
            <a:xfrm>
              <a:off x="11179557" y="895349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defTabSz="2438338">
                <a:lnSpc>
                  <a:spcPct val="90000"/>
                </a:lnSpc>
                <a:defRPr sz="9900" b="1" cap="all" spc="-297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dirty="0"/>
                <a:t>Live-streaming platform</a:t>
              </a:r>
              <a:endParaRPr dirty="0"/>
            </a:p>
          </p:txBody>
        </p:sp>
      </p:grpSp>
      <p:pic>
        <p:nvPicPr>
          <p:cNvPr id="2" name="12月17日 (1)">
            <a:hlinkClick r:id="" action="ppaction://media"/>
            <a:extLst>
              <a:ext uri="{FF2B5EF4-FFF2-40B4-BE49-F238E27FC236}">
                <a16:creationId xmlns:a16="http://schemas.microsoft.com/office/drawing/2014/main" id="{B1967579-FE55-A742-F879-6D30229268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98528" y="2470150"/>
            <a:ext cx="19675844" cy="1106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6521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E6E1E584-621D-4EBF-AB7B-C5890E09DE1D}"/>
              </a:ext>
            </a:extLst>
          </p:cNvPr>
          <p:cNvSpPr/>
          <p:nvPr/>
        </p:nvSpPr>
        <p:spPr>
          <a:xfrm>
            <a:off x="44455" y="-152400"/>
            <a:ext cx="24384000" cy="13716000"/>
          </a:xfrm>
          <a:prstGeom prst="rect">
            <a:avLst/>
          </a:prstGeom>
          <a:solidFill>
            <a:srgbClr val="000000">
              <a:alpha val="6984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21212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</p:txBody>
      </p:sp>
      <p:sp>
        <p:nvSpPr>
          <p:cNvPr id="651" name="Team"/>
          <p:cNvSpPr txBox="1"/>
          <p:nvPr/>
        </p:nvSpPr>
        <p:spPr>
          <a:xfrm>
            <a:off x="6034630" y="1188305"/>
            <a:ext cx="12225847" cy="1481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lnSpc>
                <a:spcPct val="90000"/>
              </a:lnSpc>
              <a:defRPr sz="9900" b="1" cap="all" spc="-297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RTMP+IFPS Server</a:t>
            </a:r>
            <a:endParaRPr dirty="0"/>
          </a:p>
        </p:txBody>
      </p:sp>
      <p:sp>
        <p:nvSpPr>
          <p:cNvPr id="652" name="Team"/>
          <p:cNvSpPr txBox="1"/>
          <p:nvPr/>
        </p:nvSpPr>
        <p:spPr>
          <a:xfrm>
            <a:off x="5966244" y="1277205"/>
            <a:ext cx="12540421" cy="1481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lnSpc>
                <a:spcPct val="90000"/>
              </a:lnSpc>
              <a:defRPr sz="9900" b="1" cap="all" spc="-297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RTMP+IPFS Server 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D2AE42-D759-A26F-85B5-53D7FD999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135" y="3010386"/>
            <a:ext cx="12174020" cy="10123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33C23B36-6A9C-5CF1-37C4-5136C5AEF8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0465" y="3010386"/>
            <a:ext cx="7772400" cy="5058333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2D95A4DF-C9A8-6C06-5540-8F31AA5878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0465" y="8363362"/>
            <a:ext cx="7772400" cy="477055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">
            <a:extLst>
              <a:ext uri="{FF2B5EF4-FFF2-40B4-BE49-F238E27FC236}">
                <a16:creationId xmlns:a16="http://schemas.microsoft.com/office/drawing/2014/main" id="{F8608349-1729-4DFC-8226-C4D93420DF3A}"/>
              </a:ext>
            </a:extLst>
          </p:cNvPr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rgbClr val="000000">
              <a:alpha val="6984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3200" b="1">
                <a:solidFill>
                  <a:srgbClr val="212121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grpSp>
        <p:nvGrpSpPr>
          <p:cNvPr id="663" name="Group"/>
          <p:cNvGrpSpPr/>
          <p:nvPr/>
        </p:nvGrpSpPr>
        <p:grpSpPr>
          <a:xfrm>
            <a:off x="6961578" y="4462236"/>
            <a:ext cx="1371601" cy="1358900"/>
            <a:chOff x="0" y="1028700"/>
            <a:chExt cx="1371600" cy="1358900"/>
          </a:xfrm>
        </p:grpSpPr>
        <p:sp>
          <p:nvSpPr>
            <p:cNvPr id="661" name="thanks"/>
            <p:cNvSpPr/>
            <p:nvPr/>
          </p:nvSpPr>
          <p:spPr>
            <a:xfrm>
              <a:off x="0" y="1028700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>
              <a:outerShdw blurRad="304800" dist="25400" dir="5400000" rotWithShape="0">
                <a:srgbClr val="000000">
                  <a:alpha val="4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2438338">
                <a:lnSpc>
                  <a:spcPct val="90000"/>
                </a:lnSpc>
                <a:defRPr sz="12800" b="1" cap="all" spc="-384">
                  <a:gradFill flip="none" rotWithShape="1">
                    <a:gsLst>
                      <a:gs pos="0">
                        <a:srgbClr val="00E8FF"/>
                      </a:gs>
                      <a:gs pos="100000">
                        <a:srgbClr val="FF00F7"/>
                      </a:gs>
                    </a:gsLst>
                    <a:lin ang="3967761" scaled="0"/>
                  </a:gra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dirty="0"/>
                <a:t>Contact us</a:t>
              </a:r>
              <a:endParaRPr dirty="0"/>
            </a:p>
          </p:txBody>
        </p:sp>
        <p:sp>
          <p:nvSpPr>
            <p:cNvPr id="662" name="thanks"/>
            <p:cNvSpPr/>
            <p:nvPr/>
          </p:nvSpPr>
          <p:spPr>
            <a:xfrm>
              <a:off x="101600" y="1117600"/>
              <a:ext cx="1270000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>
              <a:outerShdw blurRad="304800" dist="25400" dir="5400000" rotWithShape="0">
                <a:srgbClr val="000000">
                  <a:alpha val="4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2438338">
                <a:lnSpc>
                  <a:spcPct val="90000"/>
                </a:lnSpc>
                <a:defRPr sz="12800" b="1" cap="all" spc="-384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r>
                <a:rPr lang="en-US" dirty="0"/>
                <a:t>Contact us</a:t>
              </a:r>
              <a:endParaRPr dirty="0"/>
            </a:p>
          </p:txBody>
        </p:sp>
      </p:grpSp>
      <p:pic>
        <p:nvPicPr>
          <p:cNvPr id="11" name="avatar-1.png" descr="avatar-1.png">
            <a:extLst>
              <a:ext uri="{FF2B5EF4-FFF2-40B4-BE49-F238E27FC236}">
                <a16:creationId xmlns:a16="http://schemas.microsoft.com/office/drawing/2014/main" id="{40255741-5FA6-4539-866D-CFD6BAE43E6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03" t="1403" r="1403" b="1403"/>
          <a:stretch>
            <a:fillRect/>
          </a:stretch>
        </p:blipFill>
        <p:spPr>
          <a:xfrm>
            <a:off x="8696035" y="6493408"/>
            <a:ext cx="1625601" cy="1625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9364" y="0"/>
                  <a:pt x="7150" y="167"/>
                  <a:pt x="6144" y="606"/>
                </a:cubicBezTo>
                <a:cubicBezTo>
                  <a:pt x="3571" y="1543"/>
                  <a:pt x="1543" y="3571"/>
                  <a:pt x="606" y="6144"/>
                </a:cubicBezTo>
                <a:cubicBezTo>
                  <a:pt x="167" y="7150"/>
                  <a:pt x="0" y="9364"/>
                  <a:pt x="0" y="10800"/>
                </a:cubicBezTo>
                <a:cubicBezTo>
                  <a:pt x="0" y="12236"/>
                  <a:pt x="167" y="14450"/>
                  <a:pt x="606" y="15456"/>
                </a:cubicBezTo>
                <a:cubicBezTo>
                  <a:pt x="1543" y="18029"/>
                  <a:pt x="3571" y="20057"/>
                  <a:pt x="6144" y="20994"/>
                </a:cubicBezTo>
                <a:cubicBezTo>
                  <a:pt x="7150" y="21433"/>
                  <a:pt x="9364" y="21600"/>
                  <a:pt x="10800" y="21600"/>
                </a:cubicBezTo>
                <a:cubicBezTo>
                  <a:pt x="12236" y="21600"/>
                  <a:pt x="14450" y="21433"/>
                  <a:pt x="15456" y="20994"/>
                </a:cubicBezTo>
                <a:cubicBezTo>
                  <a:pt x="18029" y="20057"/>
                  <a:pt x="20057" y="18029"/>
                  <a:pt x="20994" y="15456"/>
                </a:cubicBezTo>
                <a:cubicBezTo>
                  <a:pt x="21433" y="14450"/>
                  <a:pt x="21600" y="12236"/>
                  <a:pt x="21600" y="10800"/>
                </a:cubicBezTo>
                <a:cubicBezTo>
                  <a:pt x="21600" y="9364"/>
                  <a:pt x="21433" y="7150"/>
                  <a:pt x="20994" y="6144"/>
                </a:cubicBezTo>
                <a:cubicBezTo>
                  <a:pt x="20057" y="3571"/>
                  <a:pt x="18029" y="1543"/>
                  <a:pt x="15456" y="606"/>
                </a:cubicBezTo>
                <a:cubicBezTo>
                  <a:pt x="14450" y="167"/>
                  <a:pt x="12236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3" name="去中心化直播平台依靠AI生成技术实现2D NFT的3D化，并使用其来直播、交互">
            <a:extLst>
              <a:ext uri="{FF2B5EF4-FFF2-40B4-BE49-F238E27FC236}">
                <a16:creationId xmlns:a16="http://schemas.microsoft.com/office/drawing/2014/main" id="{79061DF5-6859-438B-8DCD-36ACF130D872}"/>
              </a:ext>
            </a:extLst>
          </p:cNvPr>
          <p:cNvSpPr txBox="1"/>
          <p:nvPr/>
        </p:nvSpPr>
        <p:spPr>
          <a:xfrm>
            <a:off x="10669578" y="7306209"/>
            <a:ext cx="7035115" cy="986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R="457200" algn="just" defTabSz="266700">
              <a:lnSpc>
                <a:spcPct val="120000"/>
              </a:lnSpc>
              <a:defRPr sz="25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Telegram: dennishuang85</a:t>
            </a:r>
          </a:p>
          <a:p>
            <a:r>
              <a:rPr lang="en-US" dirty="0"/>
              <a:t>Email : dennishuang85@icloud.com</a:t>
            </a:r>
            <a:endParaRPr dirty="0"/>
          </a:p>
        </p:txBody>
      </p:sp>
      <p:sp>
        <p:nvSpPr>
          <p:cNvPr id="14" name="NFT AI avatar generator">
            <a:extLst>
              <a:ext uri="{FF2B5EF4-FFF2-40B4-BE49-F238E27FC236}">
                <a16:creationId xmlns:a16="http://schemas.microsoft.com/office/drawing/2014/main" id="{969E0210-E988-49BF-9CAB-715571DA5E99}"/>
              </a:ext>
            </a:extLst>
          </p:cNvPr>
          <p:cNvSpPr txBox="1"/>
          <p:nvPr/>
        </p:nvSpPr>
        <p:spPr>
          <a:xfrm>
            <a:off x="10669578" y="6356613"/>
            <a:ext cx="3734997" cy="595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just" defTabSz="266700">
              <a:defRPr sz="3200" b="1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dirty="0"/>
              <a:t>Dennis HUANG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3D84330-A556-45C5-BFDC-2B610043B4E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380" y="10079197"/>
            <a:ext cx="708302" cy="58792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60CE513A-201F-462D-BAC2-1E42940EB8A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11" r="16211"/>
          <a:stretch/>
        </p:blipFill>
        <p:spPr>
          <a:xfrm>
            <a:off x="10341357" y="9942349"/>
            <a:ext cx="861621" cy="861621"/>
          </a:xfrm>
          <a:prstGeom prst="ellipse">
            <a:avLst/>
          </a:prstGeom>
          <a:solidFill>
            <a:srgbClr val="FFFFFF"/>
          </a:solidFill>
        </p:spPr>
      </p:pic>
      <p:sp>
        <p:nvSpPr>
          <p:cNvPr id="28" name="去中心化直播平台依靠AI生成技术实现2D NFT的3D化，并使用其来直播、交互">
            <a:extLst>
              <a:ext uri="{FF2B5EF4-FFF2-40B4-BE49-F238E27FC236}">
                <a16:creationId xmlns:a16="http://schemas.microsoft.com/office/drawing/2014/main" id="{273D502F-3350-47B4-8409-41A6DA6BC06C}"/>
              </a:ext>
            </a:extLst>
          </p:cNvPr>
          <p:cNvSpPr txBox="1"/>
          <p:nvPr/>
        </p:nvSpPr>
        <p:spPr>
          <a:xfrm>
            <a:off x="7050078" y="10194473"/>
            <a:ext cx="7035115" cy="52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R="457200" algn="just" defTabSz="266700">
              <a:lnSpc>
                <a:spcPct val="120000"/>
              </a:lnSpc>
              <a:defRPr sz="2500">
                <a:solidFill>
                  <a:srgbClr val="FFFFFF"/>
                </a:solidFill>
              </a:defRPr>
            </a:lvl1pPr>
          </a:lstStyle>
          <a:p>
            <a:r>
              <a:rPr lang="en-US" b="1" dirty="0" err="1"/>
              <a:t>VOKATech</a:t>
            </a:r>
            <a:endParaRPr b="1" dirty="0"/>
          </a:p>
        </p:txBody>
      </p:sp>
      <p:sp>
        <p:nvSpPr>
          <p:cNvPr id="29" name="去中心化直播平台依靠AI生成技术实现2D NFT的3D化，并使用其来直播、交互">
            <a:extLst>
              <a:ext uri="{FF2B5EF4-FFF2-40B4-BE49-F238E27FC236}">
                <a16:creationId xmlns:a16="http://schemas.microsoft.com/office/drawing/2014/main" id="{D62E3C2F-13B3-428E-8A1A-1657BA15A4C6}"/>
              </a:ext>
            </a:extLst>
          </p:cNvPr>
          <p:cNvSpPr txBox="1"/>
          <p:nvPr/>
        </p:nvSpPr>
        <p:spPr>
          <a:xfrm>
            <a:off x="11583978" y="10141979"/>
            <a:ext cx="9246493" cy="52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R="457200" algn="just" defTabSz="266700">
              <a:lnSpc>
                <a:spcPct val="120000"/>
              </a:lnSpc>
              <a:defRPr sz="2500">
                <a:solidFill>
                  <a:srgbClr val="FFFFFF"/>
                </a:solidFill>
              </a:defRPr>
            </a:lvl1pPr>
          </a:lstStyle>
          <a:p>
            <a:r>
              <a:rPr lang="en-US" b="1" dirty="0"/>
              <a:t>https://</a:t>
            </a:r>
            <a:r>
              <a:rPr lang="en-US" b="1" dirty="0" err="1"/>
              <a:t>github.com</a:t>
            </a:r>
            <a:r>
              <a:rPr lang="en-US" b="1" dirty="0"/>
              <a:t>/VOKA-AI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EA5F179-0494-4E73-87AD-AEF3CC651B8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4650" y="10602251"/>
            <a:ext cx="2691762" cy="2018821"/>
          </a:xfrm>
          <a:prstGeom prst="rect">
            <a:avLst/>
          </a:prstGeom>
        </p:spPr>
      </p:pic>
      <p:sp>
        <p:nvSpPr>
          <p:cNvPr id="15" name="去中心化直播平台依靠AI生成技术实现2D NFT的3D化，并使用其来直播、交互">
            <a:extLst>
              <a:ext uri="{FF2B5EF4-FFF2-40B4-BE49-F238E27FC236}">
                <a16:creationId xmlns:a16="http://schemas.microsoft.com/office/drawing/2014/main" id="{2AB4E4C8-A499-411F-9122-28425419D62A}"/>
              </a:ext>
            </a:extLst>
          </p:cNvPr>
          <p:cNvSpPr txBox="1"/>
          <p:nvPr/>
        </p:nvSpPr>
        <p:spPr>
          <a:xfrm>
            <a:off x="7063178" y="11345343"/>
            <a:ext cx="9246493" cy="52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>
            <a:lvl1pPr marR="457200" algn="just" defTabSz="266700">
              <a:lnSpc>
                <a:spcPct val="120000"/>
              </a:lnSpc>
              <a:defRPr sz="2500">
                <a:solidFill>
                  <a:srgbClr val="FFFFFF"/>
                </a:solidFill>
              </a:defRPr>
            </a:lvl1pPr>
          </a:lstStyle>
          <a:p>
            <a:r>
              <a:rPr lang="en-US" b="1" dirty="0"/>
              <a:t>https://</a:t>
            </a:r>
            <a:r>
              <a:rPr lang="en-US" b="1" dirty="0" err="1"/>
              <a:t>youtu.be</a:t>
            </a:r>
            <a:r>
              <a:rPr lang="en-US" b="1" dirty="0"/>
              <a:t>/8pxsrmOZIFQ</a:t>
            </a:r>
            <a:endParaRPr b="1" dirty="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chemeClr val="accent4">
                <a:lumMod val="60000"/>
                <a:lumOff val="40000"/>
              </a:schemeClr>
            </a:gs>
            <a:gs pos="100000">
              <a:schemeClr val="accent4">
                <a:lumMod val="50000"/>
                <a:alpha val="76000"/>
              </a:schemeClr>
            </a:gs>
          </a:gsLst>
          <a:lin ang="5400000"/>
        </a:gradFill>
        <a:ln w="12700">
          <a:solidFill>
            <a:schemeClr val="tx2">
              <a:lumMod val="10000"/>
              <a:alpha val="50000"/>
            </a:schemeClr>
          </a:solidFill>
          <a:custDash>
            <a:ds d="600000" sp="600000"/>
          </a:custDash>
          <a:miter lim="400000"/>
        </a:ln>
      </a:spPr>
      <a:bodyPr lIns="50800" tIns="50800" rIns="50800" bIns="50800" rtlCol="0" anchor="ctr"/>
      <a:lstStyle>
        <a:defPPr algn="l" defTabSz="457200">
          <a:defRPr sz="3200" b="1" dirty="0">
            <a:solidFill>
              <a:srgbClr val="000000"/>
            </a:solidFill>
            <a:latin typeface="+mn-lt"/>
            <a:ea typeface="+mn-ea"/>
            <a:cs typeface="+mn-cs"/>
            <a:sym typeface="Helvetica"/>
          </a:defRPr>
        </a:defPPr>
      </a:lst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Microsoft YaHei"/>
            <a:ea typeface="Microsoft YaHei"/>
            <a:cs typeface="Microsoft YaHei"/>
            <a:sym typeface="Microsoft YaHe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Microsoft YaHei"/>
            <a:ea typeface="Microsoft YaHei"/>
            <a:cs typeface="Microsoft YaHei"/>
            <a:sym typeface="Microsoft YaHe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2247</TotalTime>
  <Words>146</Words>
  <Application>Microsoft Macintosh PowerPoint</Application>
  <PresentationFormat>自定义</PresentationFormat>
  <Paragraphs>47</Paragraphs>
  <Slides>7</Slides>
  <Notes>7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Microsoft YaHei</vt:lpstr>
      <vt:lpstr>Arial</vt:lpstr>
      <vt:lpstr>Helvetica</vt:lpstr>
      <vt:lpstr>22_ColorGradient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VOKA</dc:creator>
  <cp:lastModifiedBy>Microsoft Office User</cp:lastModifiedBy>
  <cp:revision>118</cp:revision>
  <dcterms:modified xsi:type="dcterms:W3CDTF">2022-12-17T15:33:12Z</dcterms:modified>
</cp:coreProperties>
</file>